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0"/>
  </p:notesMasterIdLst>
  <p:sldIdLst>
    <p:sldId id="256" r:id="rId2"/>
    <p:sldId id="258" r:id="rId3"/>
    <p:sldId id="301" r:id="rId4"/>
    <p:sldId id="296" r:id="rId5"/>
    <p:sldId id="303" r:id="rId6"/>
    <p:sldId id="304" r:id="rId7"/>
    <p:sldId id="300" r:id="rId8"/>
    <p:sldId id="298" r:id="rId9"/>
    <p:sldId id="288" r:id="rId10"/>
    <p:sldId id="306" r:id="rId11"/>
    <p:sldId id="405" r:id="rId12"/>
    <p:sldId id="410" r:id="rId13"/>
    <p:sldId id="407" r:id="rId14"/>
    <p:sldId id="408" r:id="rId15"/>
    <p:sldId id="282" r:id="rId16"/>
    <p:sldId id="310" r:id="rId17"/>
    <p:sldId id="309" r:id="rId18"/>
    <p:sldId id="409" r:id="rId19"/>
  </p:sldIdLst>
  <p:sldSz cx="12192000" cy="6858000"/>
  <p:notesSz cx="6797675" cy="9926638"/>
  <p:embeddedFontLst>
    <p:embeddedFont>
      <p:font typeface="Archivo Black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HY견고딕" panose="02030600000101010101" pitchFamily="18" charset="-127"/>
      <p:regular r:id="rId28"/>
    </p:embeddedFont>
    <p:embeddedFont>
      <p:font typeface="나눔고딕" pitchFamily="2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휴먼둥근헤드라인" panose="02030504000101010101" pitchFamily="18" charset="-127"/>
      <p:regular r:id="rId33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1E"/>
    <a:srgbClr val="939597"/>
    <a:srgbClr val="E41A00"/>
    <a:srgbClr val="F5DF4D"/>
    <a:srgbClr val="F2F2F2"/>
    <a:srgbClr val="0165B2"/>
    <a:srgbClr val="445569"/>
    <a:srgbClr val="1F4E79"/>
    <a:srgbClr val="D9D9D9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6" autoAdjust="0"/>
    <p:restoredTop sz="95214" autoAdjust="0"/>
  </p:normalViewPr>
  <p:slideViewPr>
    <p:cSldViewPr>
      <p:cViewPr>
        <p:scale>
          <a:sx n="75" d="100"/>
          <a:sy n="75" d="100"/>
        </p:scale>
        <p:origin x="494" y="197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2023-12-13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tsecret.kr/Default.aspx" TargetMode="External"/><Relationship Id="rId2" Type="http://schemas.openxmlformats.org/officeDocument/2006/relationships/hyperlink" Target="https://www.mcdonalds.co.kr/kor/menu/list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bc.com/korean/articles/crgrj032p60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9561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C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허민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정경훈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박현우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㈜고누아이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Health Lens Project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ko-KR" altLang="en-US" sz="1600" spc="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완벽한 점심확보 프로젝트 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7194DA69-9AAE-F9FC-7304-0812A64DC3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6344919"/>
            <a:ext cx="820605" cy="435483"/>
          </a:xfrm>
          <a:prstGeom prst="rect">
            <a:avLst/>
          </a:prstGeom>
        </p:spPr>
      </p:pic>
      <p:pic>
        <p:nvPicPr>
          <p:cNvPr id="9" name="그림 8" descr="폰트, 텍스트, 로고, 상징이(가) 표시된 사진&#10;&#10;자동 생성된 설명">
            <a:extLst>
              <a:ext uri="{FF2B5EF4-FFF2-40B4-BE49-F238E27FC236}">
                <a16:creationId xmlns:a16="http://schemas.microsoft.com/office/drawing/2014/main" id="{DD2C1A87-465A-B397-1B71-EDD6CA42F1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07" y="6286890"/>
            <a:ext cx="509723" cy="5097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068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19436" y="1021247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2)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학습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1D3224-490F-1051-B1E7-55071799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01" y="1489082"/>
            <a:ext cx="4602056" cy="35600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8614E4-006D-BF85-EF21-9FDDDFEE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95" y="1489082"/>
            <a:ext cx="4906404" cy="3560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1CDC60-0891-F2CC-10A0-8C6E1494B24E}"/>
              </a:ext>
            </a:extLst>
          </p:cNvPr>
          <p:cNvSpPr txBox="1"/>
          <p:nvPr/>
        </p:nvSpPr>
        <p:spPr>
          <a:xfrm>
            <a:off x="1019436" y="5337212"/>
            <a:ext cx="1007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게티</a:t>
            </a:r>
            <a:r>
              <a:rPr lang="ko-KR" altLang="en-US" dirty="0"/>
              <a:t> </a:t>
            </a:r>
            <a:r>
              <a:rPr lang="en-US" altLang="ko-KR" dirty="0"/>
              <a:t>Classification multi label </a:t>
            </a:r>
            <a:r>
              <a:rPr lang="ko-KR" altLang="en-US" dirty="0"/>
              <a:t>을 통해 학습 </a:t>
            </a:r>
          </a:p>
        </p:txBody>
      </p:sp>
    </p:spTree>
    <p:extLst>
      <p:ext uri="{BB962C8B-B14F-4D97-AF65-F5344CB8AC3E}">
        <p14:creationId xmlns:p14="http://schemas.microsoft.com/office/powerpoint/2010/main" val="344382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0688" y="25141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57">
            <a:extLst>
              <a:ext uri="{FF2B5EF4-FFF2-40B4-BE49-F238E27FC236}">
                <a16:creationId xmlns:a16="http://schemas.microsoft.com/office/drawing/2014/main" id="{C02957EC-12E1-C09B-0A52-2C4671E75023}"/>
              </a:ext>
            </a:extLst>
          </p:cNvPr>
          <p:cNvSpPr/>
          <p:nvPr/>
        </p:nvSpPr>
        <p:spPr>
          <a:xfrm>
            <a:off x="4372196" y="1383606"/>
            <a:ext cx="2016720" cy="537617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6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3407B6-830C-0818-68C7-0E588996FF82}"/>
              </a:ext>
            </a:extLst>
          </p:cNvPr>
          <p:cNvSpPr/>
          <p:nvPr/>
        </p:nvSpPr>
        <p:spPr>
          <a:xfrm>
            <a:off x="4460999" y="2186340"/>
            <a:ext cx="1996382" cy="5378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음식사진 등록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C2D4EE6-78E0-6FE2-BA8D-3858DC55E58D}"/>
              </a:ext>
            </a:extLst>
          </p:cNvPr>
          <p:cNvCxnSpPr>
            <a:cxnSpLocks/>
          </p:cNvCxnSpPr>
          <p:nvPr/>
        </p:nvCxnSpPr>
        <p:spPr>
          <a:xfrm flipH="1">
            <a:off x="5373308" y="2757954"/>
            <a:ext cx="3354" cy="25308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3E86FF2-A738-E355-0F93-837F4626DE39}"/>
              </a:ext>
            </a:extLst>
          </p:cNvPr>
          <p:cNvSpPr txBox="1"/>
          <p:nvPr/>
        </p:nvSpPr>
        <p:spPr>
          <a:xfrm>
            <a:off x="7176120" y="3952010"/>
            <a:ext cx="689153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72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B350C15-0554-AEEE-9241-31E163D7385A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5387959" y="4523967"/>
            <a:ext cx="1" cy="46773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78">
            <a:extLst>
              <a:ext uri="{FF2B5EF4-FFF2-40B4-BE49-F238E27FC236}">
                <a16:creationId xmlns:a16="http://schemas.microsoft.com/office/drawing/2014/main" id="{7DA13D9F-A786-C8E9-546D-FE27B90C8F34}"/>
              </a:ext>
            </a:extLst>
          </p:cNvPr>
          <p:cNvSpPr/>
          <p:nvPr/>
        </p:nvSpPr>
        <p:spPr>
          <a:xfrm>
            <a:off x="4372196" y="4991698"/>
            <a:ext cx="1996382" cy="537617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6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10A551-B6B6-A00C-F212-653F2F1257BB}"/>
              </a:ext>
            </a:extLst>
          </p:cNvPr>
          <p:cNvSpPr txBox="1"/>
          <p:nvPr/>
        </p:nvSpPr>
        <p:spPr>
          <a:xfrm>
            <a:off x="5558161" y="4626796"/>
            <a:ext cx="473186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72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사각형: 둥근 모서리 87">
            <a:extLst>
              <a:ext uri="{FF2B5EF4-FFF2-40B4-BE49-F238E27FC236}">
                <a16:creationId xmlns:a16="http://schemas.microsoft.com/office/drawing/2014/main" id="{630E084A-13A9-5144-A146-7C962FBFCD2A}"/>
              </a:ext>
            </a:extLst>
          </p:cNvPr>
          <p:cNvSpPr/>
          <p:nvPr/>
        </p:nvSpPr>
        <p:spPr>
          <a:xfrm>
            <a:off x="4134871" y="3786319"/>
            <a:ext cx="2506177" cy="737648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다른 종류의 </a:t>
            </a: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음식이 있는가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80A1E0E-95BE-64A2-6336-7FC1C4EA4D2E}"/>
              </a:ext>
            </a:extLst>
          </p:cNvPr>
          <p:cNvCxnSpPr>
            <a:cxnSpLocks/>
          </p:cNvCxnSpPr>
          <p:nvPr/>
        </p:nvCxnSpPr>
        <p:spPr>
          <a:xfrm>
            <a:off x="6641048" y="4155143"/>
            <a:ext cx="1331672" cy="0"/>
          </a:xfrm>
          <a:prstGeom prst="straightConnector1">
            <a:avLst/>
          </a:prstGeom>
          <a:ln>
            <a:solidFill>
              <a:srgbClr val="00B0F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E6F531F-9DC4-312D-0168-9D97A15F55D2}"/>
              </a:ext>
            </a:extLst>
          </p:cNvPr>
          <p:cNvCxnSpPr>
            <a:cxnSpLocks/>
          </p:cNvCxnSpPr>
          <p:nvPr/>
        </p:nvCxnSpPr>
        <p:spPr>
          <a:xfrm flipH="1">
            <a:off x="5380556" y="1893316"/>
            <a:ext cx="3354" cy="25308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F8AE72-3812-BB71-0185-67484868657B}"/>
              </a:ext>
            </a:extLst>
          </p:cNvPr>
          <p:cNvSpPr/>
          <p:nvPr/>
        </p:nvSpPr>
        <p:spPr>
          <a:xfrm>
            <a:off x="4392534" y="3001841"/>
            <a:ext cx="1996382" cy="5378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몸무게 입력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08697A6-5887-C541-9564-AC3240AAEA50}"/>
              </a:ext>
            </a:extLst>
          </p:cNvPr>
          <p:cNvCxnSpPr>
            <a:cxnSpLocks/>
          </p:cNvCxnSpPr>
          <p:nvPr/>
        </p:nvCxnSpPr>
        <p:spPr>
          <a:xfrm flipH="1">
            <a:off x="5387960" y="3551733"/>
            <a:ext cx="3354" cy="25308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7EB465-D1D5-F308-0EFB-DC7E6FEE0750}"/>
              </a:ext>
            </a:extLst>
          </p:cNvPr>
          <p:cNvSpPr/>
          <p:nvPr/>
        </p:nvSpPr>
        <p:spPr>
          <a:xfrm>
            <a:off x="7936982" y="3886212"/>
            <a:ext cx="1996382" cy="5378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세부객체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AE1298F-5A63-96FA-B82A-AFF97C9C3820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7262992" y="3564101"/>
            <a:ext cx="812208" cy="253215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E739E-9474-02FB-5D2E-379E63B55585}"/>
              </a:ext>
            </a:extLst>
          </p:cNvPr>
          <p:cNvSpPr/>
          <p:nvPr/>
        </p:nvSpPr>
        <p:spPr>
          <a:xfrm>
            <a:off x="1019436" y="1021247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3)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파이프 라인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749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E739E-9474-02FB-5D2E-379E63B55585}"/>
              </a:ext>
            </a:extLst>
          </p:cNvPr>
          <p:cNvSpPr/>
          <p:nvPr/>
        </p:nvSpPr>
        <p:spPr>
          <a:xfrm>
            <a:off x="1019436" y="1021247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시연 영상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2" name="C조 팀프로잭트">
            <a:hlinkClick r:id="" action="ppaction://media"/>
            <a:extLst>
              <a:ext uri="{FF2B5EF4-FFF2-40B4-BE49-F238E27FC236}">
                <a16:creationId xmlns:a16="http://schemas.microsoft.com/office/drawing/2014/main" id="{38DB9DA1-4D5B-438F-5E4E-BC8A412DB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5480" y="1413924"/>
            <a:ext cx="9278990" cy="521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0688" y="25141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4EEB4E7-2AE1-373E-5775-3ADD48A3A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88361"/>
              </p:ext>
            </p:extLst>
          </p:nvPr>
        </p:nvGraphicFramePr>
        <p:xfrm>
          <a:off x="7553298" y="1701206"/>
          <a:ext cx="3899776" cy="4048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09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모바일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웹 랜딩 페이지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최초접속 또는 비 로그인 상태에서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m.freemoa.net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접속 시 페이지 노출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인식에 사용될 저장된  음식 사진 불러오기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음식 사진 업로드 후 적용하기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제공받을 운동 시간 정보를 위한 몸무게 입력란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8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판별 및 페이지 이동버튼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D9FF67B-C3DE-A320-BC25-64DF718C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38" y="1701209"/>
            <a:ext cx="7246910" cy="404812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C92D95E-E259-AE13-0588-61EBAA3C30A1}"/>
              </a:ext>
            </a:extLst>
          </p:cNvPr>
          <p:cNvGrpSpPr/>
          <p:nvPr/>
        </p:nvGrpSpPr>
        <p:grpSpPr>
          <a:xfrm>
            <a:off x="2995673" y="3777000"/>
            <a:ext cx="388720" cy="200055"/>
            <a:chOff x="4727047" y="5307508"/>
            <a:chExt cx="388720" cy="20005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56DC8B5-5224-D3D3-0DCF-A8AB17CFE24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C3B1A511-D660-3538-9026-4902693D522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A009D5-E9CC-F140-C2A6-1DCACD991414}"/>
              </a:ext>
            </a:extLst>
          </p:cNvPr>
          <p:cNvGrpSpPr/>
          <p:nvPr/>
        </p:nvGrpSpPr>
        <p:grpSpPr>
          <a:xfrm>
            <a:off x="2275593" y="4273072"/>
            <a:ext cx="388720" cy="200055"/>
            <a:chOff x="4727047" y="5307508"/>
            <a:chExt cx="388720" cy="20005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A357075-BA3C-876E-DCCD-46965A5F9E6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A21E316D-E887-8B0B-D8BA-6D0106C0722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2DD1096-B336-2A86-1E5F-739B73A10A0A}"/>
              </a:ext>
            </a:extLst>
          </p:cNvPr>
          <p:cNvGrpSpPr/>
          <p:nvPr/>
        </p:nvGrpSpPr>
        <p:grpSpPr>
          <a:xfrm>
            <a:off x="6488061" y="3761892"/>
            <a:ext cx="388720" cy="205135"/>
            <a:chOff x="4727047" y="5292400"/>
            <a:chExt cx="388720" cy="20513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88C9C11-5BD4-E123-E095-F7EA4CCBC14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66537247-18B0-EE04-3149-850CA1626C87}"/>
                </a:ext>
              </a:extLst>
            </p:cNvPr>
            <p:cNvSpPr txBox="1"/>
            <p:nvPr/>
          </p:nvSpPr>
          <p:spPr>
            <a:xfrm>
              <a:off x="4727047" y="5292400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6E5F81-FF09-F45E-C7BE-FC740623FE91}"/>
              </a:ext>
            </a:extLst>
          </p:cNvPr>
          <p:cNvGrpSpPr/>
          <p:nvPr/>
        </p:nvGrpSpPr>
        <p:grpSpPr>
          <a:xfrm>
            <a:off x="5984005" y="4478081"/>
            <a:ext cx="388720" cy="200055"/>
            <a:chOff x="4727047" y="5307508"/>
            <a:chExt cx="388720" cy="2000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15D72D3-5102-5AEB-F102-733FF7BF716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63092B99-E18C-9429-B6F8-32BD83ABDC4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979226-E9E5-2C86-4168-7BDB5AD1FDC8}"/>
              </a:ext>
            </a:extLst>
          </p:cNvPr>
          <p:cNvSpPr/>
          <p:nvPr/>
        </p:nvSpPr>
        <p:spPr>
          <a:xfrm>
            <a:off x="695400" y="1045755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4)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웹 및 기능명세서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6B5A2B-AC39-C8AD-4A91-EF7255D33DBB}"/>
              </a:ext>
            </a:extLst>
          </p:cNvPr>
          <p:cNvGrpSpPr/>
          <p:nvPr/>
        </p:nvGrpSpPr>
        <p:grpSpPr>
          <a:xfrm>
            <a:off x="150688" y="1601178"/>
            <a:ext cx="388720" cy="200055"/>
            <a:chOff x="4727047" y="5307508"/>
            <a:chExt cx="388720" cy="20005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8B929A3-C0DB-AD21-9AB8-67554FEF150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2B14F035-1E51-8F7D-FF90-A27AAE273E1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38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0688" y="25141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AD4811-70E9-7879-55A2-EEC3EAA80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407461"/>
              </p:ext>
            </p:extLst>
          </p:nvPr>
        </p:nvGraphicFramePr>
        <p:xfrm>
          <a:off x="7190471" y="991073"/>
          <a:ext cx="4127167" cy="5046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5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24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9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음식 사진 식별 후 검출 화면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2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 분류가 있는 경우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음식 브랜드의 다른 메뉴들  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칼로리 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2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영양정보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다양한 운동 종목과 그에 따른 소요되는 해당 칼로리 소모시간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D9BB1A3-EA11-5630-6EAA-169AA978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991073"/>
            <a:ext cx="6565011" cy="504686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66AA692-4B45-D14A-B6BE-4FE23A1AA0C1}"/>
              </a:ext>
            </a:extLst>
          </p:cNvPr>
          <p:cNvGrpSpPr/>
          <p:nvPr/>
        </p:nvGrpSpPr>
        <p:grpSpPr>
          <a:xfrm>
            <a:off x="427998" y="891045"/>
            <a:ext cx="388720" cy="200055"/>
            <a:chOff x="4727047" y="5307508"/>
            <a:chExt cx="388720" cy="20005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6CB5A30-BD61-7D40-2E49-11FF592E79F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A179EBFC-58A2-EB25-455E-4498608AEBC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E237B1-FA4E-C592-BFEF-1742575D2EDC}"/>
              </a:ext>
            </a:extLst>
          </p:cNvPr>
          <p:cNvGrpSpPr/>
          <p:nvPr/>
        </p:nvGrpSpPr>
        <p:grpSpPr>
          <a:xfrm>
            <a:off x="2870401" y="2772547"/>
            <a:ext cx="388720" cy="200055"/>
            <a:chOff x="4727047" y="5307508"/>
            <a:chExt cx="388720" cy="20005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C5CDBC3-9AA2-2D71-C5F9-DF88A49F475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D6121D0B-82FD-B1F8-5DCD-C8F903AEC62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484772-E937-A506-B3FD-24AAFEB8BA2D}"/>
              </a:ext>
            </a:extLst>
          </p:cNvPr>
          <p:cNvGrpSpPr/>
          <p:nvPr/>
        </p:nvGrpSpPr>
        <p:grpSpPr>
          <a:xfrm>
            <a:off x="2974761" y="3205209"/>
            <a:ext cx="388720" cy="200055"/>
            <a:chOff x="4727047" y="5307508"/>
            <a:chExt cx="388720" cy="20005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C250859-CAD2-B5D8-F8CC-4397E35F6DD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2863949F-F48B-B0CD-31A5-E3C24B9676B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5521C7-00B3-C8CF-E469-99BAD3D06589}"/>
              </a:ext>
            </a:extLst>
          </p:cNvPr>
          <p:cNvGrpSpPr/>
          <p:nvPr/>
        </p:nvGrpSpPr>
        <p:grpSpPr>
          <a:xfrm>
            <a:off x="3213788" y="5132423"/>
            <a:ext cx="388720" cy="200055"/>
            <a:chOff x="4727047" y="5307508"/>
            <a:chExt cx="388720" cy="2000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8FF21D0-E305-0020-EE14-CE71CA44E3B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7B711CD1-879A-259D-D636-B2645C6C37A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49C358D-2BA2-42FB-45A9-BB8F6B7BE975}"/>
              </a:ext>
            </a:extLst>
          </p:cNvPr>
          <p:cNvGrpSpPr/>
          <p:nvPr/>
        </p:nvGrpSpPr>
        <p:grpSpPr>
          <a:xfrm>
            <a:off x="6690301" y="2322546"/>
            <a:ext cx="388720" cy="200055"/>
            <a:chOff x="4727047" y="5307508"/>
            <a:chExt cx="388720" cy="20005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647ACA8-5B2D-89A1-C69C-761CCA974C3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7CC6B34D-5401-6A5D-5420-BD5ACD69747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07DAF35-F418-D2B9-B612-90C73223A797}"/>
              </a:ext>
            </a:extLst>
          </p:cNvPr>
          <p:cNvSpPr/>
          <p:nvPr/>
        </p:nvSpPr>
        <p:spPr>
          <a:xfrm>
            <a:off x="2670407" y="3305237"/>
            <a:ext cx="484354" cy="20005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3DA6B7E-C1A3-F418-8F62-620C2D0D3439}"/>
              </a:ext>
            </a:extLst>
          </p:cNvPr>
          <p:cNvSpPr/>
          <p:nvPr/>
        </p:nvSpPr>
        <p:spPr>
          <a:xfrm>
            <a:off x="1215959" y="5242479"/>
            <a:ext cx="2216727" cy="3769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46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313361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47428" y="905762"/>
            <a:ext cx="981066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프로젝트의 한계</a:t>
            </a:r>
            <a:endParaRPr lang="en-US" altLang="ko-KR" sz="16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" name="Google Shape;8748;p75">
            <a:extLst>
              <a:ext uri="{FF2B5EF4-FFF2-40B4-BE49-F238E27FC236}">
                <a16:creationId xmlns:a16="http://schemas.microsoft.com/office/drawing/2014/main" id="{A451A6F0-6735-F479-DCA9-DA3405DF5DEA}"/>
              </a:ext>
            </a:extLst>
          </p:cNvPr>
          <p:cNvSpPr/>
          <p:nvPr/>
        </p:nvSpPr>
        <p:spPr>
          <a:xfrm>
            <a:off x="1157387" y="2021738"/>
            <a:ext cx="1441584" cy="144993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6249" y="5686"/>
                </a:moveTo>
                <a:cubicBezTo>
                  <a:pt x="6932" y="5686"/>
                  <a:pt x="7549" y="6098"/>
                  <a:pt x="7811" y="6730"/>
                </a:cubicBezTo>
                <a:cubicBezTo>
                  <a:pt x="8073" y="7363"/>
                  <a:pt x="7929" y="8092"/>
                  <a:pt x="7444" y="8576"/>
                </a:cubicBezTo>
                <a:cubicBezTo>
                  <a:pt x="7122" y="8901"/>
                  <a:pt x="6689" y="9073"/>
                  <a:pt x="6248" y="9073"/>
                </a:cubicBezTo>
                <a:cubicBezTo>
                  <a:pt x="6029" y="9073"/>
                  <a:pt x="5808" y="9031"/>
                  <a:pt x="5598" y="8944"/>
                </a:cubicBezTo>
                <a:cubicBezTo>
                  <a:pt x="4966" y="8682"/>
                  <a:pt x="4553" y="8064"/>
                  <a:pt x="4553" y="7378"/>
                </a:cubicBezTo>
                <a:cubicBezTo>
                  <a:pt x="4556" y="6441"/>
                  <a:pt x="5312" y="5686"/>
                  <a:pt x="6249" y="5686"/>
                </a:cubicBezTo>
                <a:close/>
                <a:moveTo>
                  <a:pt x="13024" y="5683"/>
                </a:moveTo>
                <a:cubicBezTo>
                  <a:pt x="13242" y="5683"/>
                  <a:pt x="13462" y="5725"/>
                  <a:pt x="13671" y="5812"/>
                </a:cubicBezTo>
                <a:cubicBezTo>
                  <a:pt x="14304" y="6074"/>
                  <a:pt x="14716" y="6691"/>
                  <a:pt x="14716" y="7378"/>
                </a:cubicBezTo>
                <a:cubicBezTo>
                  <a:pt x="14716" y="8314"/>
                  <a:pt x="13957" y="9073"/>
                  <a:pt x="13024" y="9073"/>
                </a:cubicBezTo>
                <a:cubicBezTo>
                  <a:pt x="12337" y="9073"/>
                  <a:pt x="11720" y="8658"/>
                  <a:pt x="11458" y="8025"/>
                </a:cubicBezTo>
                <a:cubicBezTo>
                  <a:pt x="11196" y="7393"/>
                  <a:pt x="11341" y="6664"/>
                  <a:pt x="11825" y="6179"/>
                </a:cubicBezTo>
                <a:cubicBezTo>
                  <a:pt x="12150" y="5855"/>
                  <a:pt x="12583" y="5683"/>
                  <a:pt x="13024" y="5683"/>
                </a:cubicBezTo>
                <a:close/>
                <a:moveTo>
                  <a:pt x="14153" y="10202"/>
                </a:moveTo>
                <a:cubicBezTo>
                  <a:pt x="14463" y="10202"/>
                  <a:pt x="14716" y="10452"/>
                  <a:pt x="14716" y="10766"/>
                </a:cubicBezTo>
                <a:cubicBezTo>
                  <a:pt x="14716" y="13566"/>
                  <a:pt x="12437" y="15849"/>
                  <a:pt x="9636" y="15849"/>
                </a:cubicBezTo>
                <a:cubicBezTo>
                  <a:pt x="6833" y="15849"/>
                  <a:pt x="4553" y="13566"/>
                  <a:pt x="4553" y="10766"/>
                </a:cubicBezTo>
                <a:cubicBezTo>
                  <a:pt x="4553" y="10452"/>
                  <a:pt x="4806" y="10202"/>
                  <a:pt x="5119" y="10202"/>
                </a:cubicBezTo>
                <a:close/>
                <a:moveTo>
                  <a:pt x="9636" y="0"/>
                </a:moveTo>
                <a:cubicBezTo>
                  <a:pt x="4342" y="0"/>
                  <a:pt x="0" y="4343"/>
                  <a:pt x="0" y="9636"/>
                </a:cubicBezTo>
                <a:cubicBezTo>
                  <a:pt x="0" y="14930"/>
                  <a:pt x="4342" y="19272"/>
                  <a:pt x="9636" y="19272"/>
                </a:cubicBezTo>
                <a:cubicBezTo>
                  <a:pt x="14927" y="19272"/>
                  <a:pt x="19272" y="14930"/>
                  <a:pt x="19272" y="9636"/>
                </a:cubicBezTo>
                <a:cubicBezTo>
                  <a:pt x="19272" y="4343"/>
                  <a:pt x="14930" y="0"/>
                  <a:pt x="96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  <a:latin typeface="Archivo Black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9C54C-F463-7E03-C44A-20E31F1D5E8E}"/>
              </a:ext>
            </a:extLst>
          </p:cNvPr>
          <p:cNvSpPr txBox="1"/>
          <p:nvPr/>
        </p:nvSpPr>
        <p:spPr>
          <a:xfrm>
            <a:off x="1428129" y="3687591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정확도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6C6C99-6D89-555A-302C-8200D7B1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67" y="1790600"/>
            <a:ext cx="2010244" cy="1681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886E68-3A72-6766-3C5F-02F6D640226B}"/>
              </a:ext>
            </a:extLst>
          </p:cNvPr>
          <p:cNvSpPr txBox="1"/>
          <p:nvPr/>
        </p:nvSpPr>
        <p:spPr>
          <a:xfrm>
            <a:off x="5231904" y="368545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종류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클래스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8202CA0-FC2A-B9E9-92E8-8B915E027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407" y="1842000"/>
            <a:ext cx="2039842" cy="1598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DF3F31-56D6-00F2-C44E-D9BCC448A1C7}"/>
              </a:ext>
            </a:extLst>
          </p:cNvPr>
          <p:cNvSpPr txBox="1"/>
          <p:nvPr/>
        </p:nvSpPr>
        <p:spPr>
          <a:xfrm>
            <a:off x="9306057" y="368545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운동의 종류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EB016-AE2D-EADA-EEB6-A49FA1789E8A}"/>
              </a:ext>
            </a:extLst>
          </p:cNvPr>
          <p:cNvSpPr txBox="1"/>
          <p:nvPr/>
        </p:nvSpPr>
        <p:spPr>
          <a:xfrm>
            <a:off x="1428129" y="4404093"/>
            <a:ext cx="981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몇 가지 음식에 대해서 낮은 정확도를 보이는 음식이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FA446F-C3C6-135D-802E-08617573D1A1}"/>
              </a:ext>
            </a:extLst>
          </p:cNvPr>
          <p:cNvSpPr txBox="1"/>
          <p:nvPr/>
        </p:nvSpPr>
        <p:spPr>
          <a:xfrm>
            <a:off x="1428129" y="4912206"/>
            <a:ext cx="981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</a:t>
            </a:r>
            <a:r>
              <a:rPr lang="en-US" altLang="ko-KR" dirty="0"/>
              <a:t> 12</a:t>
            </a:r>
            <a:r>
              <a:rPr lang="ko-KR" altLang="en-US" dirty="0"/>
              <a:t>개의 정도의 고칼로리 음식 위주로만 인식하고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6735F1-0D33-0C12-14A7-8B253988400B}"/>
              </a:ext>
            </a:extLst>
          </p:cNvPr>
          <p:cNvSpPr txBox="1"/>
          <p:nvPr/>
        </p:nvSpPr>
        <p:spPr>
          <a:xfrm>
            <a:off x="1428129" y="5397023"/>
            <a:ext cx="981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●운동 종류가 적고 몸무게만을 기준으로 운동 수행시간 정보제공</a:t>
            </a: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6CD3CFF6-36A6-2839-460A-02E2F20ED32B}"/>
              </a:ext>
            </a:extLst>
          </p:cNvPr>
          <p:cNvSpPr/>
          <p:nvPr/>
        </p:nvSpPr>
        <p:spPr>
          <a:xfrm>
            <a:off x="1564733" y="2707341"/>
            <a:ext cx="93738" cy="268941"/>
          </a:xfrm>
          <a:custGeom>
            <a:avLst/>
            <a:gdLst>
              <a:gd name="connsiteX0" fmla="*/ 93738 w 93738"/>
              <a:gd name="connsiteY0" fmla="*/ 0 h 268941"/>
              <a:gd name="connsiteX1" fmla="*/ 4091 w 93738"/>
              <a:gd name="connsiteY1" fmla="*/ 35859 h 268941"/>
              <a:gd name="connsiteX2" fmla="*/ 13055 w 93738"/>
              <a:gd name="connsiteY2" fmla="*/ 107577 h 268941"/>
              <a:gd name="connsiteX3" fmla="*/ 57879 w 93738"/>
              <a:gd name="connsiteY3" fmla="*/ 125506 h 268941"/>
              <a:gd name="connsiteX4" fmla="*/ 66843 w 93738"/>
              <a:gd name="connsiteY4" fmla="*/ 152400 h 268941"/>
              <a:gd name="connsiteX5" fmla="*/ 39949 w 93738"/>
              <a:gd name="connsiteY5" fmla="*/ 268941 h 26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38" h="268941">
                <a:moveTo>
                  <a:pt x="93738" y="0"/>
                </a:moveTo>
                <a:cubicBezTo>
                  <a:pt x="74511" y="3846"/>
                  <a:pt x="13172" y="10887"/>
                  <a:pt x="4091" y="35859"/>
                </a:cubicBezTo>
                <a:cubicBezTo>
                  <a:pt x="-4142" y="58501"/>
                  <a:pt x="660" y="86918"/>
                  <a:pt x="13055" y="107577"/>
                </a:cubicBezTo>
                <a:cubicBezTo>
                  <a:pt x="21334" y="121376"/>
                  <a:pt x="42938" y="119530"/>
                  <a:pt x="57879" y="125506"/>
                </a:cubicBezTo>
                <a:cubicBezTo>
                  <a:pt x="60867" y="134471"/>
                  <a:pt x="67628" y="142983"/>
                  <a:pt x="66843" y="152400"/>
                </a:cubicBezTo>
                <a:cubicBezTo>
                  <a:pt x="65554" y="167862"/>
                  <a:pt x="46959" y="240901"/>
                  <a:pt x="39949" y="268941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0B861785-F72C-A98F-32AA-8F3747BB5383}"/>
              </a:ext>
            </a:extLst>
          </p:cNvPr>
          <p:cNvSpPr/>
          <p:nvPr/>
        </p:nvSpPr>
        <p:spPr>
          <a:xfrm>
            <a:off x="2077311" y="2727469"/>
            <a:ext cx="93738" cy="268941"/>
          </a:xfrm>
          <a:custGeom>
            <a:avLst/>
            <a:gdLst>
              <a:gd name="connsiteX0" fmla="*/ 93738 w 93738"/>
              <a:gd name="connsiteY0" fmla="*/ 0 h 268941"/>
              <a:gd name="connsiteX1" fmla="*/ 4091 w 93738"/>
              <a:gd name="connsiteY1" fmla="*/ 35859 h 268941"/>
              <a:gd name="connsiteX2" fmla="*/ 13055 w 93738"/>
              <a:gd name="connsiteY2" fmla="*/ 107577 h 268941"/>
              <a:gd name="connsiteX3" fmla="*/ 57879 w 93738"/>
              <a:gd name="connsiteY3" fmla="*/ 125506 h 268941"/>
              <a:gd name="connsiteX4" fmla="*/ 66843 w 93738"/>
              <a:gd name="connsiteY4" fmla="*/ 152400 h 268941"/>
              <a:gd name="connsiteX5" fmla="*/ 39949 w 93738"/>
              <a:gd name="connsiteY5" fmla="*/ 268941 h 26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38" h="268941">
                <a:moveTo>
                  <a:pt x="93738" y="0"/>
                </a:moveTo>
                <a:cubicBezTo>
                  <a:pt x="74511" y="3846"/>
                  <a:pt x="13172" y="10887"/>
                  <a:pt x="4091" y="35859"/>
                </a:cubicBezTo>
                <a:cubicBezTo>
                  <a:pt x="-4142" y="58501"/>
                  <a:pt x="660" y="86918"/>
                  <a:pt x="13055" y="107577"/>
                </a:cubicBezTo>
                <a:cubicBezTo>
                  <a:pt x="21334" y="121376"/>
                  <a:pt x="42938" y="119530"/>
                  <a:pt x="57879" y="125506"/>
                </a:cubicBezTo>
                <a:cubicBezTo>
                  <a:pt x="60867" y="134471"/>
                  <a:pt x="67628" y="142983"/>
                  <a:pt x="66843" y="152400"/>
                </a:cubicBezTo>
                <a:cubicBezTo>
                  <a:pt x="65554" y="167862"/>
                  <a:pt x="46959" y="240901"/>
                  <a:pt x="39949" y="268941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313361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47428" y="905762"/>
            <a:ext cx="981066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확장방안</a:t>
            </a:r>
            <a:endParaRPr lang="en-US" altLang="ko-KR" sz="16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6C6C99-6D89-555A-302C-8200D7B1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06" y="1367427"/>
            <a:ext cx="2010244" cy="1681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A830A4-FB38-5C2C-9722-EEA82F69860F}"/>
              </a:ext>
            </a:extLst>
          </p:cNvPr>
          <p:cNvSpPr txBox="1"/>
          <p:nvPr/>
        </p:nvSpPr>
        <p:spPr>
          <a:xfrm>
            <a:off x="3323692" y="1324578"/>
            <a:ext cx="838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다양한 음식 종류를 추가해볼 수 있음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   Ex) </a:t>
            </a:r>
            <a:r>
              <a:rPr lang="ko-KR" altLang="en-US" dirty="0"/>
              <a:t>양식</a:t>
            </a:r>
            <a:r>
              <a:rPr lang="en-US" altLang="ko-KR" dirty="0"/>
              <a:t>, </a:t>
            </a:r>
            <a:r>
              <a:rPr lang="ko-KR" altLang="en-US" dirty="0"/>
              <a:t>중식</a:t>
            </a:r>
            <a:r>
              <a:rPr lang="en-US" altLang="ko-KR" dirty="0"/>
              <a:t>, </a:t>
            </a:r>
            <a:r>
              <a:rPr lang="ko-KR" altLang="en-US" dirty="0"/>
              <a:t>한식</a:t>
            </a:r>
            <a:r>
              <a:rPr lang="en-US" altLang="ko-KR" dirty="0"/>
              <a:t>, </a:t>
            </a:r>
            <a:r>
              <a:rPr lang="ko-KR" altLang="en-US" dirty="0"/>
              <a:t>브랜드 별 메뉴 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E02D3-701A-ED22-1A5A-6F46F4F9110E}"/>
              </a:ext>
            </a:extLst>
          </p:cNvPr>
          <p:cNvSpPr txBox="1"/>
          <p:nvPr/>
        </p:nvSpPr>
        <p:spPr>
          <a:xfrm>
            <a:off x="3323692" y="2086394"/>
            <a:ext cx="838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음식에 대한 정보를 추가해볼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Ex) </a:t>
            </a:r>
            <a:r>
              <a:rPr lang="ko-KR" altLang="en-US" dirty="0"/>
              <a:t>과일에 들어 있는 비타민 정보나</a:t>
            </a:r>
            <a:r>
              <a:rPr lang="en-US" altLang="ko-KR" dirty="0"/>
              <a:t>, </a:t>
            </a:r>
            <a:r>
              <a:rPr lang="ko-KR" altLang="en-US" dirty="0"/>
              <a:t>다이어트에 효과적인 음식들 추천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3472BB-3677-AC8C-5B8C-F4F48C1F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89" y="3404530"/>
            <a:ext cx="2346772" cy="2961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51E451-7A1C-EAAD-A1CF-6BE719759AED}"/>
              </a:ext>
            </a:extLst>
          </p:cNvPr>
          <p:cNvSpPr txBox="1"/>
          <p:nvPr/>
        </p:nvSpPr>
        <p:spPr>
          <a:xfrm>
            <a:off x="3393930" y="3650374"/>
            <a:ext cx="838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더 많은 운동을 추가해볼 수 있음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   Ex) </a:t>
            </a:r>
            <a:r>
              <a:rPr lang="ko-KR" altLang="en-US" dirty="0"/>
              <a:t>헬스 </a:t>
            </a:r>
            <a:r>
              <a:rPr lang="en-US" altLang="ko-KR" dirty="0"/>
              <a:t>: </a:t>
            </a:r>
            <a:r>
              <a:rPr lang="ko-KR" altLang="en-US" dirty="0"/>
              <a:t>수행방법 정보 등 추가제공</a:t>
            </a:r>
            <a:r>
              <a:rPr lang="en-US" altLang="ko-KR" dirty="0"/>
              <a:t>, </a:t>
            </a:r>
            <a:r>
              <a:rPr lang="ko-KR" altLang="en-US" dirty="0"/>
              <a:t>스포츠 영역 추가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507D80-E3D4-68FF-F595-E2827B70A738}"/>
              </a:ext>
            </a:extLst>
          </p:cNvPr>
          <p:cNvSpPr txBox="1"/>
          <p:nvPr/>
        </p:nvSpPr>
        <p:spPr>
          <a:xfrm>
            <a:off x="3393930" y="4412190"/>
            <a:ext cx="849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몸무게 뿐만 아니라</a:t>
            </a:r>
            <a:r>
              <a:rPr lang="en-US" altLang="ko-KR" dirty="0"/>
              <a:t>, </a:t>
            </a:r>
            <a:r>
              <a:rPr lang="ko-KR" altLang="en-US" dirty="0" err="1"/>
              <a:t>인바디</a:t>
            </a:r>
            <a:r>
              <a:rPr lang="ko-KR" altLang="en-US" dirty="0"/>
              <a:t> 정보를 제공받아 사용자에 </a:t>
            </a:r>
            <a:r>
              <a:rPr lang="ko-KR" altLang="en-US" dirty="0" err="1"/>
              <a:t>맞춤화</a:t>
            </a:r>
            <a:r>
              <a:rPr lang="ko-KR" altLang="en-US" dirty="0"/>
              <a:t> 된 운동 정보제공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C2DD6-11B6-3728-E014-98CB2F4008EB}"/>
              </a:ext>
            </a:extLst>
          </p:cNvPr>
          <p:cNvSpPr txBox="1"/>
          <p:nvPr/>
        </p:nvSpPr>
        <p:spPr>
          <a:xfrm>
            <a:off x="3405726" y="5029688"/>
            <a:ext cx="838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</a:t>
            </a:r>
            <a:r>
              <a:rPr lang="ko-KR" altLang="en-US" dirty="0" err="1"/>
              <a:t>체성분</a:t>
            </a:r>
            <a:r>
              <a:rPr lang="ko-KR" altLang="en-US" dirty="0"/>
              <a:t> 분석이나</a:t>
            </a:r>
            <a:r>
              <a:rPr lang="en-US" altLang="ko-KR" dirty="0"/>
              <a:t>, </a:t>
            </a:r>
            <a:r>
              <a:rPr lang="ko-KR" altLang="en-US" dirty="0"/>
              <a:t>골격근</a:t>
            </a:r>
            <a:r>
              <a:rPr lang="en-US" altLang="ko-KR" dirty="0"/>
              <a:t>-</a:t>
            </a:r>
            <a:r>
              <a:rPr lang="ko-KR" altLang="en-US" dirty="0"/>
              <a:t>체지방 분석을 기반한 운동정보나 식단 정보 제공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5D256F-B69F-99E7-EF8D-22EB975F4D93}"/>
              </a:ext>
            </a:extLst>
          </p:cNvPr>
          <p:cNvSpPr txBox="1"/>
          <p:nvPr/>
        </p:nvSpPr>
        <p:spPr>
          <a:xfrm>
            <a:off x="3409900" y="5698361"/>
            <a:ext cx="838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유튜브를 통해 식이 및 운동 관련 참고 동영상을 제공해 볼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92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31204" y="3796316"/>
            <a:ext cx="10854779" cy="143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개인 또는 우리 팀이 </a:t>
            </a:r>
            <a:r>
              <a:rPr lang="ko-KR" altLang="en-US" sz="16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잘한 부분과 아쉬운 점</a:t>
            </a:r>
            <a:endParaRPr lang="en-US" altLang="ko-KR" sz="16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•  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잘한 부분</a:t>
            </a: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: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문제 인식 부분에 대한 접근이 좋았음</a:t>
            </a: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확실히 비만이라는 문제에 대한 해결책 하나를 고안해서 사용할 수 있게 구현했다는 점</a:t>
            </a: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•  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아쉬운 점 </a:t>
            </a: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 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웹에 대한 디자인</a:t>
            </a: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추가적인 기능</a:t>
            </a: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정확도 문제로 클래스 수를 줄인 것 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47428" y="1074652"/>
            <a:ext cx="981066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사전 기획의 관점에서 </a:t>
            </a:r>
            <a:r>
              <a:rPr lang="ko-KR" altLang="en-US" sz="16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결과물에 대한 완성도 평가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★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7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점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/10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점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★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A314D-1B75-A838-228C-4216A3557BAC}"/>
              </a:ext>
            </a:extLst>
          </p:cNvPr>
          <p:cNvSpPr txBox="1"/>
          <p:nvPr/>
        </p:nvSpPr>
        <p:spPr>
          <a:xfrm>
            <a:off x="1019436" y="1667084"/>
            <a:ext cx="4644516" cy="2399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• 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시간부족으로 앱 구현이 부족했던 점 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• 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시간부족으로 데이터 모델 정확도 아쉬움  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• 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문제에 대한 현실성 있는 해결책을 구현해 냈다는 점 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•  </a:t>
            </a:r>
            <a:r>
              <a:rPr lang="ko-KR" altLang="en-US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기획의도에 맞게  바람직한 결과물을 만들어 냈다는 점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810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41577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참고문헌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47428" y="1074652"/>
            <a:ext cx="981066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영양 정보 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A314D-1B75-A838-228C-4216A3557BAC}"/>
              </a:ext>
            </a:extLst>
          </p:cNvPr>
          <p:cNvSpPr txBox="1"/>
          <p:nvPr/>
        </p:nvSpPr>
        <p:spPr>
          <a:xfrm>
            <a:off x="947428" y="1625970"/>
            <a:ext cx="10313368" cy="1752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hlinkClick r:id="rId2"/>
              </a:rPr>
              <a:t>https://www.mcdonalds.co.kr/kor/menu/list.do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hlinkClick r:id="rId3"/>
              </a:rPr>
              <a:t>https://www.fatsecret.kr/Default.aspx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3E5AD-A16C-3642-7CCC-F4D92D1C3C4A}"/>
              </a:ext>
            </a:extLst>
          </p:cNvPr>
          <p:cNvSpPr txBox="1"/>
          <p:nvPr/>
        </p:nvSpPr>
        <p:spPr>
          <a:xfrm>
            <a:off x="931204" y="2889941"/>
            <a:ext cx="981066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기사 정보 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344D4-7B7B-E9C9-2EE1-ADF279EC4278}"/>
              </a:ext>
            </a:extLst>
          </p:cNvPr>
          <p:cNvSpPr txBox="1"/>
          <p:nvPr/>
        </p:nvSpPr>
        <p:spPr>
          <a:xfrm>
            <a:off x="947428" y="3492156"/>
            <a:ext cx="10313368" cy="1429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hlinkClick r:id="rId4"/>
              </a:rPr>
              <a:t>https://www.bbc.com/korean/articles/crgrj032p60o</a:t>
            </a: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677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경과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37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97665" y="1067003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주제 및 선정 배경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기획의도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1119" y="1104426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CE168-B68B-9987-D836-9EFB6C56FF9C}"/>
              </a:ext>
            </a:extLst>
          </p:cNvPr>
          <p:cNvSpPr txBox="1"/>
          <p:nvPr/>
        </p:nvSpPr>
        <p:spPr>
          <a:xfrm>
            <a:off x="7703094" y="1236280"/>
            <a:ext cx="37804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● </a:t>
            </a:r>
            <a:r>
              <a:rPr lang="ko-KR" altLang="en-US" sz="1600" dirty="0"/>
              <a:t>전 세계적으로 대두되는 비만문제</a:t>
            </a:r>
            <a:endParaRPr lang="en-US" altLang="ko-KR" sz="1600" dirty="0"/>
          </a:p>
          <a:p>
            <a:r>
              <a:rPr lang="en-US" altLang="ko-KR" sz="1400" dirty="0"/>
              <a:t>     - </a:t>
            </a:r>
            <a:r>
              <a:rPr lang="ko-KR" altLang="en-US" sz="1400" dirty="0"/>
              <a:t>어린이 청소년 </a:t>
            </a:r>
            <a:r>
              <a:rPr lang="ko-KR" altLang="en-US" sz="1400" dirty="0" err="1"/>
              <a:t>비만율</a:t>
            </a:r>
            <a:r>
              <a:rPr lang="ko-KR" altLang="en-US" sz="1400" dirty="0"/>
              <a:t> 증가</a:t>
            </a:r>
            <a:endParaRPr lang="en-US" altLang="ko-KR" sz="1400" dirty="0"/>
          </a:p>
          <a:p>
            <a:r>
              <a:rPr lang="en-US" altLang="ko-KR" sz="1400" dirty="0"/>
              <a:t>     - </a:t>
            </a:r>
            <a:r>
              <a:rPr lang="ko-KR" altLang="en-US" sz="1400" dirty="0"/>
              <a:t>중 저소득 국가의 </a:t>
            </a:r>
            <a:r>
              <a:rPr lang="ko-KR" altLang="en-US" sz="1400" dirty="0" err="1"/>
              <a:t>비만율</a:t>
            </a:r>
            <a:r>
              <a:rPr lang="ko-KR" altLang="en-US" sz="1400" dirty="0"/>
              <a:t> 증가</a:t>
            </a:r>
            <a:endParaRPr lang="en-US" altLang="ko-KR" sz="1400" dirty="0"/>
          </a:p>
          <a:p>
            <a:r>
              <a:rPr lang="en-US" altLang="ko-KR" sz="1400" dirty="0"/>
              <a:t>     -  2035</a:t>
            </a:r>
            <a:r>
              <a:rPr lang="ko-KR" altLang="en-US" sz="1400" dirty="0"/>
              <a:t>년까지 사회적 비용 매년 </a:t>
            </a:r>
            <a:r>
              <a:rPr lang="en-US" altLang="ko-KR" sz="1400" dirty="0"/>
              <a:t>4</a:t>
            </a:r>
            <a:r>
              <a:rPr lang="ko-KR" altLang="en-US" sz="1400" dirty="0" err="1"/>
              <a:t>조달러</a:t>
            </a:r>
            <a:r>
              <a:rPr lang="ko-KR" altLang="en-US" sz="1400" dirty="0"/>
              <a:t>                                      </a:t>
            </a:r>
            <a:r>
              <a:rPr lang="en-US" altLang="ko-KR" sz="1400" dirty="0"/>
              <a:t>(</a:t>
            </a:r>
            <a:r>
              <a:rPr lang="ko-KR" altLang="en-US" sz="1400" dirty="0"/>
              <a:t>약</a:t>
            </a:r>
            <a:r>
              <a:rPr lang="en-US" altLang="ko-KR" sz="1400" dirty="0"/>
              <a:t>5210</a:t>
            </a:r>
            <a:r>
              <a:rPr lang="ko-KR" altLang="en-US" sz="1400" dirty="0"/>
              <a:t>조원</a:t>
            </a:r>
            <a:r>
              <a:rPr lang="en-US" altLang="ko-KR" sz="1400" dirty="0"/>
              <a:t>)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184E887-9AF4-EBFF-D5B2-B93ECA1EA112}"/>
              </a:ext>
            </a:extLst>
          </p:cNvPr>
          <p:cNvSpPr/>
          <p:nvPr/>
        </p:nvSpPr>
        <p:spPr>
          <a:xfrm>
            <a:off x="9299099" y="2570550"/>
            <a:ext cx="504056" cy="3960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02903-839E-A012-31EA-910E4445B227}"/>
              </a:ext>
            </a:extLst>
          </p:cNvPr>
          <p:cNvSpPr txBox="1"/>
          <p:nvPr/>
        </p:nvSpPr>
        <p:spPr>
          <a:xfrm>
            <a:off x="7666833" y="3192984"/>
            <a:ext cx="37804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● 다이어트에 기여하는 서비스</a:t>
            </a:r>
            <a:endParaRPr lang="en-US" altLang="ko-KR" dirty="0"/>
          </a:p>
          <a:p>
            <a:r>
              <a:rPr lang="ko-KR" altLang="en-US" sz="1400" dirty="0"/>
              <a:t> 비만 문제에 기여하기 위해서 식습관 개선에 초점을 두고 어플을 개발하여 문제해결 시도</a:t>
            </a:r>
            <a:r>
              <a:rPr lang="en-US" altLang="ko-KR" sz="1400" dirty="0"/>
              <a:t>.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20039DD-B2F1-9CDB-A43D-BC4249D95939}"/>
              </a:ext>
            </a:extLst>
          </p:cNvPr>
          <p:cNvSpPr/>
          <p:nvPr/>
        </p:nvSpPr>
        <p:spPr>
          <a:xfrm>
            <a:off x="9341276" y="4219593"/>
            <a:ext cx="504056" cy="3960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1F5A3F-BF0E-0E89-EBD7-9ED1C754BBB7}"/>
              </a:ext>
            </a:extLst>
          </p:cNvPr>
          <p:cNvSpPr txBox="1"/>
          <p:nvPr/>
        </p:nvSpPr>
        <p:spPr>
          <a:xfrm>
            <a:off x="7715774" y="4743016"/>
            <a:ext cx="3780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● 칼로리 및 소요 운동시간 제공</a:t>
            </a:r>
          </a:p>
          <a:p>
            <a:r>
              <a:rPr lang="ko-KR" altLang="en-US" sz="1400" dirty="0"/>
              <a:t>카메라로 인식해낸 음식을 칼로리 및 영양 정보를 제공하고 해당 칼로리를 소모하는데 필요한 시간을 운동별로 보여줌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079486-F7AA-58DE-56A6-C60EEBDB1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43" y="1609383"/>
            <a:ext cx="5874034" cy="452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7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98738" y="352401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879B65-5C75-355C-FEEE-3A2B22A2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36" y="997785"/>
            <a:ext cx="10297144" cy="534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35927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97665" y="1067003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내용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1119" y="1104426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3738D-594A-35DF-7190-939C006DD484}"/>
              </a:ext>
            </a:extLst>
          </p:cNvPr>
          <p:cNvSpPr txBox="1"/>
          <p:nvPr/>
        </p:nvSpPr>
        <p:spPr>
          <a:xfrm>
            <a:off x="1085549" y="1544783"/>
            <a:ext cx="10285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목표</a:t>
            </a:r>
            <a:r>
              <a:rPr lang="en-US" altLang="ko-KR" dirty="0"/>
              <a:t>] </a:t>
            </a:r>
          </a:p>
          <a:p>
            <a:r>
              <a:rPr lang="ko-KR" altLang="en-US" dirty="0"/>
              <a:t>사용자가 음식 사진을 찍어 칼로리 및 영양정보를 제공받고 소요하는데 드는 시간을 다양한 운동별로 알 수 있게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핵심기술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GETI (</a:t>
            </a:r>
            <a:r>
              <a:rPr lang="ko-KR" altLang="en-US" dirty="0"/>
              <a:t>이미지 학습</a:t>
            </a:r>
            <a:r>
              <a:rPr lang="en-US" altLang="ko-KR" dirty="0"/>
              <a:t>), Flask(</a:t>
            </a:r>
            <a:r>
              <a:rPr lang="ko-KR" altLang="en-US" dirty="0"/>
              <a:t>웹 구현</a:t>
            </a:r>
            <a:r>
              <a:rPr lang="en-US" altLang="ko-KR" dirty="0"/>
              <a:t>), Live Server(</a:t>
            </a:r>
            <a:r>
              <a:rPr lang="ko-KR" altLang="en-US" dirty="0"/>
              <a:t>웹 </a:t>
            </a:r>
            <a:r>
              <a:rPr lang="ko-KR" altLang="en-US" dirty="0" err="1"/>
              <a:t>베포용</a:t>
            </a:r>
            <a:r>
              <a:rPr lang="en-US" altLang="ko-KR" dirty="0"/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C6D5CD-3074-705A-4E84-730CFA6F1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19" y="3463248"/>
            <a:ext cx="3106446" cy="2431132"/>
          </a:xfrm>
          <a:prstGeom prst="rect">
            <a:avLst/>
          </a:prstGeom>
        </p:spPr>
      </p:pic>
      <p:pic>
        <p:nvPicPr>
          <p:cNvPr id="1026" name="Picture 2" descr="Learn Flask Tutorial - Google Play 앱">
            <a:extLst>
              <a:ext uri="{FF2B5EF4-FFF2-40B4-BE49-F238E27FC236}">
                <a16:creationId xmlns:a16="http://schemas.microsoft.com/office/drawing/2014/main" id="{378601C3-A2E8-EE64-09D3-F570262C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36" y="3387628"/>
            <a:ext cx="2680065" cy="268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rn Why Your Live Server Isn't Working with Your Visual Studio Code | by  Emmanuel Ogundipe | Medium">
            <a:extLst>
              <a:ext uri="{FF2B5EF4-FFF2-40B4-BE49-F238E27FC236}">
                <a16:creationId xmlns:a16="http://schemas.microsoft.com/office/drawing/2014/main" id="{A57585BC-8D5D-F546-986D-03093296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20" y="3558892"/>
            <a:ext cx="2516634" cy="251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03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98738" y="18588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97665" y="1067003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활용방안 및 기대효과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1119" y="1104426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3738D-594A-35DF-7190-939C006DD484}"/>
              </a:ext>
            </a:extLst>
          </p:cNvPr>
          <p:cNvSpPr txBox="1"/>
          <p:nvPr/>
        </p:nvSpPr>
        <p:spPr>
          <a:xfrm>
            <a:off x="953269" y="2600908"/>
            <a:ext cx="102854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○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해당 모델을 통해 사용자는 섭취하는 음식의 칼로리와 영양정보를 얻을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○얻은 칼로리 정보를 토대로 본인이 얼마만큼 운동을 해야 하는 지 알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○ 사용자가 본인이 섭취하게 되는 양을 의식적으로 알고 조절할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338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5958" y="11663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02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팀 구성 및 역할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067510"/>
              </p:ext>
            </p:extLst>
          </p:nvPr>
        </p:nvGraphicFramePr>
        <p:xfrm>
          <a:off x="974860" y="1772816"/>
          <a:ext cx="10299500" cy="354893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15213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69096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45640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4238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812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1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박현우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기획 및 문서 작업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812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1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정경훈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데이터 학습 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앱 구현</a:t>
                      </a:r>
                      <a:endParaRPr lang="en-US" altLang="ko-KR" sz="1600" b="1" baseline="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812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허민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 구현</a:t>
                      </a:r>
                      <a:endParaRPr lang="en-US" altLang="ko-KR" sz="1600" b="1" baseline="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812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ChatGPT</a:t>
                      </a: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기술 및 전략 제공</a:t>
                      </a: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989850"/>
                  </a:ext>
                </a:extLst>
              </a:tr>
            </a:tbl>
          </a:graphicData>
        </a:graphic>
      </p:graphicFrame>
      <p:pic>
        <p:nvPicPr>
          <p:cNvPr id="3" name="그림 2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839F77BC-6B82-8F5E-23D2-B38B4414B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72" y="4557682"/>
            <a:ext cx="2451499" cy="764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E6451B-C575-E345-B32E-9EDA8CCC74F2}"/>
              </a:ext>
            </a:extLst>
          </p:cNvPr>
          <p:cNvSpPr txBox="1"/>
          <p:nvPr/>
        </p:nvSpPr>
        <p:spPr>
          <a:xfrm>
            <a:off x="1307468" y="5517232"/>
            <a:ext cx="2736304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" dirty="0"/>
              <a:t>숨은 조장 </a:t>
            </a:r>
            <a:r>
              <a:rPr lang="ko-KR" altLang="en-US" sz="100" dirty="0" err="1">
                <a:solidFill>
                  <a:srgbClr val="FF0000"/>
                </a:solidFill>
              </a:rPr>
              <a:t>오성숙</a:t>
            </a:r>
            <a:endParaRPr lang="ko-KR" altLang="en-US" sz="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286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48312"/>
              </p:ext>
            </p:extLst>
          </p:nvPr>
        </p:nvGraphicFramePr>
        <p:xfrm>
          <a:off x="911424" y="1072371"/>
          <a:ext cx="10153129" cy="4624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17692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70538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478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677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11/30(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  <a:endParaRPr lang="en-US" altLang="ko-KR" sz="150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598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12/4(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12/5(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수집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및 학습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652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12/6(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12/7(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웹 구현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6529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12/8(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앱 구현 및 웹 연동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7598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12/11(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)~12/12(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최적화 및 오류수정</a:t>
                      </a:r>
                      <a:endParaRPr lang="en-US" altLang="ko-KR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529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11/30(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0688" y="19516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19436" y="1021247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1)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수집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F2627E-2EE0-E2A3-5890-E5D6A70D2867}"/>
              </a:ext>
            </a:extLst>
          </p:cNvPr>
          <p:cNvSpPr txBox="1"/>
          <p:nvPr/>
        </p:nvSpPr>
        <p:spPr>
          <a:xfrm>
            <a:off x="1019436" y="4774458"/>
            <a:ext cx="10297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구글 검색엔진을 통해 음식 클래스별로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크롤링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클래스 개수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: 15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(1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개당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20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장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300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장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햄버거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감자튀김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감자칩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라면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타코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치즈스틱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마카롱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도넛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피자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치킨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아이스크림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콜라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케잌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탕후루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4496E-B501-A835-2868-844F857E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708" y="1329832"/>
            <a:ext cx="4644516" cy="31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6654</TotalTime>
  <Words>892</Words>
  <Application>Microsoft Office PowerPoint</Application>
  <PresentationFormat>와이드스크린</PresentationFormat>
  <Paragraphs>199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Calibri Light</vt:lpstr>
      <vt:lpstr>Archivo Black</vt:lpstr>
      <vt:lpstr>휴먼둥근헤드라인</vt:lpstr>
      <vt:lpstr>Calibri</vt:lpstr>
      <vt:lpstr>나눔고딕</vt:lpstr>
      <vt:lpstr>Wingdings</vt:lpstr>
      <vt:lpstr>Arial</vt:lpstr>
      <vt:lpstr>HY견고딕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이유환</cp:lastModifiedBy>
  <cp:revision>282</cp:revision>
  <cp:lastPrinted>2023-10-05T23:14:22Z</cp:lastPrinted>
  <dcterms:created xsi:type="dcterms:W3CDTF">2014-04-29T00:37:20Z</dcterms:created>
  <dcterms:modified xsi:type="dcterms:W3CDTF">2023-12-13T08:13:41Z</dcterms:modified>
</cp:coreProperties>
</file>